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"/>
  </p:notesMasterIdLst>
  <p:sldIdLst>
    <p:sldId id="583" r:id="rId2"/>
    <p:sldId id="573" r:id="rId3"/>
    <p:sldId id="557" r:id="rId4"/>
    <p:sldId id="57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EEBF7"/>
    <a:srgbClr val="000000"/>
    <a:srgbClr val="808080"/>
    <a:srgbClr val="FFFF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529" autoAdjust="0"/>
  </p:normalViewPr>
  <p:slideViewPr>
    <p:cSldViewPr snapToGrid="0">
      <p:cViewPr varScale="1">
        <p:scale>
          <a:sx n="93" d="100"/>
          <a:sy n="93" d="100"/>
        </p:scale>
        <p:origin x="120" y="372"/>
      </p:cViewPr>
      <p:guideLst/>
    </p:cSldViewPr>
  </p:slideViewPr>
  <p:outlineViewPr>
    <p:cViewPr>
      <p:scale>
        <a:sx n="33" d="100"/>
        <a:sy n="33" d="100"/>
      </p:scale>
      <p:origin x="0" y="-26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5409-6E77-4836-926E-DBE878783167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F130-27C7-4178-8358-C55E76D45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6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18B5C-2E5E-4EAA-A150-E313771F9A6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5F130-27C7-4178-8358-C55E76D45A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2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5F130-27C7-4178-8358-C55E76D45A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147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ge_3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15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1008063" y="1196975"/>
            <a:ext cx="479425" cy="0"/>
          </a:xfrm>
          <a:prstGeom prst="line">
            <a:avLst/>
          </a:prstGeom>
          <a:ln w="762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  9"/>
          <p:cNvSpPr>
            <a:spLocks noGrp="1"/>
          </p:cNvSpPr>
          <p:nvPr>
            <p:ph type="pic" sz="quarter" idx="12"/>
          </p:nvPr>
        </p:nvSpPr>
        <p:spPr>
          <a:xfrm>
            <a:off x="1007533" y="3131295"/>
            <a:ext cx="7776000" cy="3383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007534" y="1338264"/>
            <a:ext cx="10047807" cy="1152891"/>
          </a:xfrm>
          <a:prstGeom prst="rect">
            <a:avLst/>
          </a:prstGeom>
        </p:spPr>
        <p:txBody>
          <a:bodyPr/>
          <a:lstStyle>
            <a:lvl1pPr>
              <a:defRPr sz="3000" cap="all">
                <a:solidFill>
                  <a:srgbClr val="4C4C4C"/>
                </a:solidFill>
              </a:defRPr>
            </a:lvl1pPr>
            <a:lvl2pPr>
              <a:defRPr sz="1700" cap="all" baseline="0">
                <a:solidFill>
                  <a:srgbClr val="A6A6A6"/>
                </a:solidFill>
              </a:defRPr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007534" y="2491154"/>
            <a:ext cx="10047708" cy="599632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79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65000"/>
                  </a:prstClr>
                </a:solidFill>
              </a:rPr>
              <a:t>Paul Lecroart IAU 20.02.2019</a:t>
            </a:r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85855" y="6485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21E2-2150-41FB-A90B-7D605E592B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6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29633" y="6525344"/>
            <a:ext cx="833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7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PAUL LECROART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7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EIVP 19.09.2019</a:t>
            </a:r>
            <a:endParaRPr lang="fr-FR" sz="700" dirty="0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2444" y="6525344"/>
            <a:ext cx="310998" cy="297236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0972800" y="6525344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7DF6863-81CD-44D5-8609-B6D16FC400FC}" type="slidenum">
              <a:rPr lang="fr-FR" sz="800">
                <a:solidFill>
                  <a:srgbClr val="333333"/>
                </a:solidFill>
                <a:latin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em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1" b="33472"/>
          <a:stretch/>
        </p:blipFill>
        <p:spPr>
          <a:xfrm>
            <a:off x="-606176" y="2408958"/>
            <a:ext cx="7358676" cy="44795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7" t="2352" r="10527" b="1883"/>
          <a:stretch/>
        </p:blipFill>
        <p:spPr>
          <a:xfrm>
            <a:off x="6025416" y="2408958"/>
            <a:ext cx="6165282" cy="4449041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909292" y="452305"/>
            <a:ext cx="11189942" cy="560070"/>
          </a:xfrm>
        </p:spPr>
        <p:txBody>
          <a:bodyPr rtlCol="0">
            <a:noAutofit/>
          </a:bodyPr>
          <a:lstStyle/>
          <a:p>
            <a:pPr marL="0" lv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fr-FR" sz="3600" b="1" i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ROADS </a:t>
            </a:r>
            <a:r>
              <a:rPr lang="fr-FR" sz="3600" b="1" i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</a:t>
            </a:r>
            <a:r>
              <a:rPr lang="fr-FR" sz="3600" b="1" i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STREETS </a:t>
            </a:r>
            <a:r>
              <a:rPr lang="fr-FR" sz="3600" b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METREX EXPERT GROUP</a:t>
            </a:r>
            <a:endParaRPr lang="fr-FR" sz="3600" b="1" cap="none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09291" y="1346982"/>
            <a:ext cx="11189943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Paul Lecroart,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Senior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Urbanist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5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L’Institut Paris </a:t>
            </a:r>
            <a:r>
              <a:rPr lang="fr-F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Region</a:t>
            </a:r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Paris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Metropolitan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Region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Planning Agency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790" y="6174769"/>
            <a:ext cx="544610" cy="519324"/>
          </a:xfrm>
          <a:prstGeom prst="rect">
            <a:avLst/>
          </a:prstGeom>
        </p:spPr>
      </p:pic>
      <p:sp>
        <p:nvSpPr>
          <p:cNvPr id="10" name="Espace réservé du texte 1"/>
          <p:cNvSpPr txBox="1">
            <a:spLocks/>
          </p:cNvSpPr>
          <p:nvPr/>
        </p:nvSpPr>
        <p:spPr bwMode="auto">
          <a:xfrm>
            <a:off x="1021661" y="99573"/>
            <a:ext cx="102012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>
              <a:spcBef>
                <a:spcPct val="20000"/>
              </a:spcBef>
              <a:buFont typeface="Arial" panose="020B0604020202020204" pitchFamily="34" charset="0"/>
              <a:defRPr sz="24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ts val="300"/>
              </a:spcBef>
              <a:buFont typeface="Arial" panose="020B0604020202020204" pitchFamily="34" charset="0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ts val="800"/>
              </a:spcBef>
              <a:buFont typeface="Arial" panose="020B0604020202020204" pitchFamily="34" charset="0"/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8" indent="-179388" defTabSz="45720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36588" indent="-179388" defTabSz="4572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93788" indent="-179388" defTabSz="4572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550988" indent="-179388" defTabSz="4572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008188" indent="-179388" defTabSz="4572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METREX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LISBON E-CONFERENCE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July 1</a:t>
            </a:r>
            <a:r>
              <a:rPr lang="en-US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2020</a:t>
            </a: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724" y="1491380"/>
            <a:ext cx="1526424" cy="7536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 rot="16200000">
            <a:off x="11363425" y="6005923"/>
            <a:ext cx="1160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© De </a:t>
            </a:r>
            <a:r>
              <a:rPr lang="fr-FR" sz="800" dirty="0" err="1" smtClean="0">
                <a:solidFill>
                  <a:schemeClr val="bg1"/>
                </a:solidFill>
              </a:rPr>
              <a:t>Gayardon</a:t>
            </a:r>
            <a:r>
              <a:rPr lang="fr-FR" sz="800" dirty="0" smtClean="0">
                <a:solidFill>
                  <a:schemeClr val="bg1"/>
                </a:solidFill>
              </a:rPr>
              <a:t> Bureau</a:t>
            </a:r>
            <a:endParaRPr lang="fr-FR" sz="700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466015" y="5870372"/>
            <a:ext cx="16995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© </a:t>
            </a:r>
            <a:r>
              <a:rPr lang="fr-FR" sz="800" dirty="0" smtClean="0">
                <a:solidFill>
                  <a:schemeClr val="bg1"/>
                </a:solidFill>
              </a:rPr>
              <a:t>Paul Lecroart Institut Paris </a:t>
            </a:r>
            <a:r>
              <a:rPr lang="fr-FR" sz="800" dirty="0" err="1" smtClean="0">
                <a:solidFill>
                  <a:schemeClr val="bg1"/>
                </a:solidFill>
              </a:rPr>
              <a:t>Region</a:t>
            </a:r>
            <a:endParaRPr lang="fr-FR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030547" y="520609"/>
            <a:ext cx="299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Brussels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Delta </a:t>
            </a:r>
            <a:r>
              <a:rPr lang="fr-FR" dirty="0" err="1" smtClean="0">
                <a:latin typeface="Arial Narrow" panose="020B0606020202030204" pitchFamily="34" charset="0"/>
              </a:rPr>
              <a:t>Herrmann-Debroux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17470" y="30244"/>
            <a:ext cx="11766987" cy="252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  <a:defRPr/>
            </a:pPr>
            <a:r>
              <a:rPr lang="fr-FR" b="1" dirty="0" smtClean="0">
                <a:latin typeface="Arial Narrow" panose="020B0606020202030204" pitchFamily="34" charset="0"/>
              </a:rPr>
              <a:t>TRANSFORMING </a:t>
            </a:r>
            <a:r>
              <a:rPr lang="fr-FR" b="1" dirty="0" smtClean="0">
                <a:latin typeface="Arial Narrow" panose="020B0606020202030204" pitchFamily="34" charset="0"/>
              </a:rPr>
              <a:t>HIGHWAYS:A KEY TO LOW CARBON LIVEABLE CITY-REGIONS    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45" y="505479"/>
            <a:ext cx="286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Oslo </a:t>
            </a:r>
            <a:endParaRPr lang="fr-FR" b="1" dirty="0">
              <a:latin typeface="Arial Narrow" panose="020B0606020202030204" pitchFamily="34" charset="0"/>
            </a:endParaRPr>
          </a:p>
          <a:p>
            <a:r>
              <a:rPr lang="fr-FR" dirty="0" err="1" smtClean="0">
                <a:latin typeface="Arial Narrow" panose="020B0606020202030204" pitchFamily="34" charset="0"/>
              </a:rPr>
              <a:t>Østre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Aker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vei</a:t>
            </a:r>
            <a:r>
              <a:rPr lang="fr-FR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3516" y="525005"/>
            <a:ext cx="254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Helsinki </a:t>
            </a:r>
            <a:r>
              <a:rPr lang="fr-FR" dirty="0" smtClean="0">
                <a:latin typeface="Arial Narrow" panose="020B0606020202030204" pitchFamily="34" charset="0"/>
              </a:rPr>
              <a:t>Vihdintie/</a:t>
            </a:r>
            <a:r>
              <a:rPr lang="fr-FR" dirty="0" err="1" smtClean="0">
                <a:latin typeface="Arial Narrow" panose="020B0606020202030204" pitchFamily="34" charset="0"/>
              </a:rPr>
              <a:t>Huopalahdentie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35659" y="523081"/>
            <a:ext cx="299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Lyon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M6/M7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511" y="6179012"/>
            <a:ext cx="3021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/>
              <a:t>1.4 </a:t>
            </a:r>
            <a:r>
              <a:rPr lang="fr-FR" sz="1100" b="1" dirty="0" smtClean="0"/>
              <a:t>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1100 ha</a:t>
            </a:r>
            <a:endParaRPr lang="fr-FR" sz="11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3119751" y="1104512"/>
            <a:ext cx="2880753" cy="1976926"/>
            <a:chOff x="7621948" y="3087444"/>
            <a:chExt cx="5006340" cy="3371885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948" y="3087444"/>
              <a:ext cx="5006340" cy="3371885"/>
            </a:xfrm>
            <a:prstGeom prst="rect">
              <a:avLst/>
            </a:prstGeom>
          </p:spPr>
        </p:pic>
        <p:sp>
          <p:nvSpPr>
            <p:cNvPr id="53" name="Forme libre 52"/>
            <p:cNvSpPr/>
            <p:nvPr/>
          </p:nvSpPr>
          <p:spPr>
            <a:xfrm>
              <a:off x="10175219" y="4742189"/>
              <a:ext cx="661784" cy="245500"/>
            </a:xfrm>
            <a:custGeom>
              <a:avLst/>
              <a:gdLst>
                <a:gd name="connsiteX0" fmla="*/ 0 w 661784"/>
                <a:gd name="connsiteY0" fmla="*/ 0 h 245500"/>
                <a:gd name="connsiteX1" fmla="*/ 35580 w 661784"/>
                <a:gd name="connsiteY1" fmla="*/ 53370 h 245500"/>
                <a:gd name="connsiteX2" fmla="*/ 49812 w 661784"/>
                <a:gd name="connsiteY2" fmla="*/ 53370 h 245500"/>
                <a:gd name="connsiteX3" fmla="*/ 163667 w 661784"/>
                <a:gd name="connsiteY3" fmla="*/ 53370 h 245500"/>
                <a:gd name="connsiteX4" fmla="*/ 327334 w 661784"/>
                <a:gd name="connsiteY4" fmla="*/ 53370 h 245500"/>
                <a:gd name="connsiteX5" fmla="*/ 426957 w 661784"/>
                <a:gd name="connsiteY5" fmla="*/ 88949 h 245500"/>
                <a:gd name="connsiteX6" fmla="*/ 661784 w 661784"/>
                <a:gd name="connsiteY6" fmla="*/ 245500 h 2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784" h="245500">
                  <a:moveTo>
                    <a:pt x="0" y="0"/>
                  </a:moveTo>
                  <a:cubicBezTo>
                    <a:pt x="13639" y="22237"/>
                    <a:pt x="27278" y="44475"/>
                    <a:pt x="35580" y="53370"/>
                  </a:cubicBezTo>
                  <a:cubicBezTo>
                    <a:pt x="43882" y="62265"/>
                    <a:pt x="49812" y="53370"/>
                    <a:pt x="49812" y="53370"/>
                  </a:cubicBezTo>
                  <a:lnTo>
                    <a:pt x="163667" y="53370"/>
                  </a:lnTo>
                  <a:cubicBezTo>
                    <a:pt x="209921" y="53370"/>
                    <a:pt x="283452" y="47440"/>
                    <a:pt x="327334" y="53370"/>
                  </a:cubicBezTo>
                  <a:cubicBezTo>
                    <a:pt x="371216" y="59300"/>
                    <a:pt x="371215" y="56927"/>
                    <a:pt x="426957" y="88949"/>
                  </a:cubicBezTo>
                  <a:cubicBezTo>
                    <a:pt x="482699" y="120971"/>
                    <a:pt x="572241" y="183235"/>
                    <a:pt x="661784" y="245500"/>
                  </a:cubicBezTo>
                </a:path>
              </a:pathLst>
            </a:custGeom>
            <a:noFill/>
            <a:ln w="25400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10175813" y="4742783"/>
              <a:ext cx="661784" cy="245500"/>
            </a:xfrm>
            <a:custGeom>
              <a:avLst/>
              <a:gdLst>
                <a:gd name="connsiteX0" fmla="*/ 0 w 661784"/>
                <a:gd name="connsiteY0" fmla="*/ 0 h 245500"/>
                <a:gd name="connsiteX1" fmla="*/ 35580 w 661784"/>
                <a:gd name="connsiteY1" fmla="*/ 53370 h 245500"/>
                <a:gd name="connsiteX2" fmla="*/ 49812 w 661784"/>
                <a:gd name="connsiteY2" fmla="*/ 53370 h 245500"/>
                <a:gd name="connsiteX3" fmla="*/ 163667 w 661784"/>
                <a:gd name="connsiteY3" fmla="*/ 53370 h 245500"/>
                <a:gd name="connsiteX4" fmla="*/ 327334 w 661784"/>
                <a:gd name="connsiteY4" fmla="*/ 53370 h 245500"/>
                <a:gd name="connsiteX5" fmla="*/ 426957 w 661784"/>
                <a:gd name="connsiteY5" fmla="*/ 88949 h 245500"/>
                <a:gd name="connsiteX6" fmla="*/ 661784 w 661784"/>
                <a:gd name="connsiteY6" fmla="*/ 245500 h 2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784" h="245500">
                  <a:moveTo>
                    <a:pt x="0" y="0"/>
                  </a:moveTo>
                  <a:cubicBezTo>
                    <a:pt x="13639" y="22237"/>
                    <a:pt x="27278" y="44475"/>
                    <a:pt x="35580" y="53370"/>
                  </a:cubicBezTo>
                  <a:cubicBezTo>
                    <a:pt x="43882" y="62265"/>
                    <a:pt x="49812" y="53370"/>
                    <a:pt x="49812" y="53370"/>
                  </a:cubicBezTo>
                  <a:lnTo>
                    <a:pt x="163667" y="53370"/>
                  </a:lnTo>
                  <a:cubicBezTo>
                    <a:pt x="209921" y="53370"/>
                    <a:pt x="283452" y="47440"/>
                    <a:pt x="327334" y="53370"/>
                  </a:cubicBezTo>
                  <a:cubicBezTo>
                    <a:pt x="371216" y="59300"/>
                    <a:pt x="371215" y="56927"/>
                    <a:pt x="426957" y="88949"/>
                  </a:cubicBezTo>
                  <a:cubicBezTo>
                    <a:pt x="482699" y="120971"/>
                    <a:pt x="572241" y="183235"/>
                    <a:pt x="661784" y="24550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7511" y="1109663"/>
            <a:ext cx="2866791" cy="1967724"/>
            <a:chOff x="-336414" y="43920"/>
            <a:chExt cx="3322291" cy="2280373"/>
          </a:xfrm>
        </p:grpSpPr>
        <p:grpSp>
          <p:nvGrpSpPr>
            <p:cNvPr id="72" name="Groupe 71"/>
            <p:cNvGrpSpPr/>
            <p:nvPr/>
          </p:nvGrpSpPr>
          <p:grpSpPr>
            <a:xfrm>
              <a:off x="-336414" y="43920"/>
              <a:ext cx="3322291" cy="2280373"/>
              <a:chOff x="7413862" y="1537919"/>
              <a:chExt cx="5006715" cy="3372787"/>
            </a:xfrm>
          </p:grpSpPr>
          <p:pic>
            <p:nvPicPr>
              <p:cNvPr id="74" name="Imag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13862" y="1537919"/>
                <a:ext cx="5006715" cy="3372787"/>
              </a:xfrm>
              <a:prstGeom prst="rect">
                <a:avLst/>
              </a:prstGeom>
            </p:spPr>
          </p:pic>
          <p:sp>
            <p:nvSpPr>
              <p:cNvPr id="75" name="Forme libre 74"/>
              <p:cNvSpPr/>
              <p:nvPr/>
            </p:nvSpPr>
            <p:spPr>
              <a:xfrm>
                <a:off x="9796585" y="2588888"/>
                <a:ext cx="1359877" cy="486612"/>
              </a:xfrm>
              <a:custGeom>
                <a:avLst/>
                <a:gdLst>
                  <a:gd name="connsiteX0" fmla="*/ 0 w 1359877"/>
                  <a:gd name="connsiteY0" fmla="*/ 423943 h 486612"/>
                  <a:gd name="connsiteX1" fmla="*/ 121138 w 1359877"/>
                  <a:gd name="connsiteY1" fmla="*/ 486466 h 486612"/>
                  <a:gd name="connsiteX2" fmla="*/ 265723 w 1359877"/>
                  <a:gd name="connsiteY2" fmla="*/ 408312 h 486612"/>
                  <a:gd name="connsiteX3" fmla="*/ 300892 w 1359877"/>
                  <a:gd name="connsiteY3" fmla="*/ 310620 h 486612"/>
                  <a:gd name="connsiteX4" fmla="*/ 453292 w 1359877"/>
                  <a:gd name="connsiteY4" fmla="*/ 283266 h 486612"/>
                  <a:gd name="connsiteX5" fmla="*/ 566615 w 1359877"/>
                  <a:gd name="connsiteY5" fmla="*/ 259820 h 486612"/>
                  <a:gd name="connsiteX6" fmla="*/ 695569 w 1359877"/>
                  <a:gd name="connsiteY6" fmla="*/ 201204 h 486612"/>
                  <a:gd name="connsiteX7" fmla="*/ 785446 w 1359877"/>
                  <a:gd name="connsiteY7" fmla="*/ 130866 h 486612"/>
                  <a:gd name="connsiteX8" fmla="*/ 859692 w 1359877"/>
                  <a:gd name="connsiteY8" fmla="*/ 40989 h 486612"/>
                  <a:gd name="connsiteX9" fmla="*/ 906584 w 1359877"/>
                  <a:gd name="connsiteY9" fmla="*/ 5820 h 486612"/>
                  <a:gd name="connsiteX10" fmla="*/ 1019907 w 1359877"/>
                  <a:gd name="connsiteY10" fmla="*/ 1912 h 486612"/>
                  <a:gd name="connsiteX11" fmla="*/ 1094153 w 1359877"/>
                  <a:gd name="connsiteY11" fmla="*/ 25358 h 486612"/>
                  <a:gd name="connsiteX12" fmla="*/ 1195753 w 1359877"/>
                  <a:gd name="connsiteY12" fmla="*/ 37081 h 486612"/>
                  <a:gd name="connsiteX13" fmla="*/ 1254369 w 1359877"/>
                  <a:gd name="connsiteY13" fmla="*/ 48804 h 486612"/>
                  <a:gd name="connsiteX14" fmla="*/ 1359877 w 1359877"/>
                  <a:gd name="connsiteY14" fmla="*/ 99604 h 48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9877" h="486612">
                    <a:moveTo>
                      <a:pt x="0" y="423943"/>
                    </a:moveTo>
                    <a:cubicBezTo>
                      <a:pt x="38425" y="456507"/>
                      <a:pt x="76851" y="489071"/>
                      <a:pt x="121138" y="486466"/>
                    </a:cubicBezTo>
                    <a:cubicBezTo>
                      <a:pt x="165425" y="483861"/>
                      <a:pt x="235764" y="437620"/>
                      <a:pt x="265723" y="408312"/>
                    </a:cubicBezTo>
                    <a:cubicBezTo>
                      <a:pt x="295682" y="379004"/>
                      <a:pt x="269631" y="331461"/>
                      <a:pt x="300892" y="310620"/>
                    </a:cubicBezTo>
                    <a:cubicBezTo>
                      <a:pt x="332153" y="289779"/>
                      <a:pt x="409005" y="291733"/>
                      <a:pt x="453292" y="283266"/>
                    </a:cubicBezTo>
                    <a:cubicBezTo>
                      <a:pt x="497579" y="274799"/>
                      <a:pt x="526236" y="273497"/>
                      <a:pt x="566615" y="259820"/>
                    </a:cubicBezTo>
                    <a:cubicBezTo>
                      <a:pt x="606995" y="246143"/>
                      <a:pt x="659097" y="222696"/>
                      <a:pt x="695569" y="201204"/>
                    </a:cubicBezTo>
                    <a:cubicBezTo>
                      <a:pt x="732041" y="179712"/>
                      <a:pt x="758092" y="157568"/>
                      <a:pt x="785446" y="130866"/>
                    </a:cubicBezTo>
                    <a:cubicBezTo>
                      <a:pt x="812800" y="104164"/>
                      <a:pt x="839502" y="61830"/>
                      <a:pt x="859692" y="40989"/>
                    </a:cubicBezTo>
                    <a:cubicBezTo>
                      <a:pt x="879882" y="20148"/>
                      <a:pt x="879882" y="12333"/>
                      <a:pt x="906584" y="5820"/>
                    </a:cubicBezTo>
                    <a:cubicBezTo>
                      <a:pt x="933287" y="-693"/>
                      <a:pt x="988646" y="-1344"/>
                      <a:pt x="1019907" y="1912"/>
                    </a:cubicBezTo>
                    <a:cubicBezTo>
                      <a:pt x="1051168" y="5168"/>
                      <a:pt x="1064845" y="19497"/>
                      <a:pt x="1094153" y="25358"/>
                    </a:cubicBezTo>
                    <a:cubicBezTo>
                      <a:pt x="1123461" y="31219"/>
                      <a:pt x="1169050" y="33173"/>
                      <a:pt x="1195753" y="37081"/>
                    </a:cubicBezTo>
                    <a:cubicBezTo>
                      <a:pt x="1222456" y="40989"/>
                      <a:pt x="1227015" y="38384"/>
                      <a:pt x="1254369" y="48804"/>
                    </a:cubicBezTo>
                    <a:cubicBezTo>
                      <a:pt x="1281723" y="59224"/>
                      <a:pt x="1320800" y="79414"/>
                      <a:pt x="1359877" y="99604"/>
                    </a:cubicBezTo>
                  </a:path>
                </a:pathLst>
              </a:custGeom>
              <a:noFill/>
              <a:ln w="254000">
                <a:solidFill>
                  <a:srgbClr val="FFC000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 75"/>
              <p:cNvSpPr/>
              <p:nvPr/>
            </p:nvSpPr>
            <p:spPr>
              <a:xfrm>
                <a:off x="10210799" y="2587743"/>
                <a:ext cx="961293" cy="288320"/>
              </a:xfrm>
              <a:custGeom>
                <a:avLst/>
                <a:gdLst>
                  <a:gd name="connsiteX0" fmla="*/ 0 w 1019907"/>
                  <a:gd name="connsiteY0" fmla="*/ 300043 h 300043"/>
                  <a:gd name="connsiteX1" fmla="*/ 230553 w 1019907"/>
                  <a:gd name="connsiteY1" fmla="*/ 249243 h 300043"/>
                  <a:gd name="connsiteX2" fmla="*/ 414215 w 1019907"/>
                  <a:gd name="connsiteY2" fmla="*/ 116381 h 300043"/>
                  <a:gd name="connsiteX3" fmla="*/ 480646 w 1019907"/>
                  <a:gd name="connsiteY3" fmla="*/ 42135 h 300043"/>
                  <a:gd name="connsiteX4" fmla="*/ 515815 w 1019907"/>
                  <a:gd name="connsiteY4" fmla="*/ 3058 h 300043"/>
                  <a:gd name="connsiteX5" fmla="*/ 633046 w 1019907"/>
                  <a:gd name="connsiteY5" fmla="*/ 6966 h 300043"/>
                  <a:gd name="connsiteX6" fmla="*/ 762000 w 1019907"/>
                  <a:gd name="connsiteY6" fmla="*/ 42135 h 300043"/>
                  <a:gd name="connsiteX7" fmla="*/ 832338 w 1019907"/>
                  <a:gd name="connsiteY7" fmla="*/ 42135 h 300043"/>
                  <a:gd name="connsiteX8" fmla="*/ 926123 w 1019907"/>
                  <a:gd name="connsiteY8" fmla="*/ 69489 h 300043"/>
                  <a:gd name="connsiteX9" fmla="*/ 1019907 w 1019907"/>
                  <a:gd name="connsiteY9" fmla="*/ 112473 h 30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907" h="300043">
                    <a:moveTo>
                      <a:pt x="0" y="300043"/>
                    </a:moveTo>
                    <a:cubicBezTo>
                      <a:pt x="80758" y="289948"/>
                      <a:pt x="161517" y="279853"/>
                      <a:pt x="230553" y="249243"/>
                    </a:cubicBezTo>
                    <a:cubicBezTo>
                      <a:pt x="299589" y="218633"/>
                      <a:pt x="372533" y="150899"/>
                      <a:pt x="414215" y="116381"/>
                    </a:cubicBezTo>
                    <a:cubicBezTo>
                      <a:pt x="455897" y="81863"/>
                      <a:pt x="480646" y="42135"/>
                      <a:pt x="480646" y="42135"/>
                    </a:cubicBezTo>
                    <a:cubicBezTo>
                      <a:pt x="497579" y="23248"/>
                      <a:pt x="490415" y="8919"/>
                      <a:pt x="515815" y="3058"/>
                    </a:cubicBezTo>
                    <a:cubicBezTo>
                      <a:pt x="541215" y="-2803"/>
                      <a:pt x="592015" y="453"/>
                      <a:pt x="633046" y="6966"/>
                    </a:cubicBezTo>
                    <a:cubicBezTo>
                      <a:pt x="674077" y="13479"/>
                      <a:pt x="728785" y="36274"/>
                      <a:pt x="762000" y="42135"/>
                    </a:cubicBezTo>
                    <a:cubicBezTo>
                      <a:pt x="795215" y="47996"/>
                      <a:pt x="804984" y="37576"/>
                      <a:pt x="832338" y="42135"/>
                    </a:cubicBezTo>
                    <a:cubicBezTo>
                      <a:pt x="859692" y="46694"/>
                      <a:pt x="894862" y="57766"/>
                      <a:pt x="926123" y="69489"/>
                    </a:cubicBezTo>
                    <a:cubicBezTo>
                      <a:pt x="957385" y="81212"/>
                      <a:pt x="988646" y="96842"/>
                      <a:pt x="1019907" y="112473"/>
                    </a:cubicBezTo>
                  </a:path>
                </a:pathLst>
              </a:custGeom>
              <a:noFill/>
              <a:ln w="635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3" name="Forme libre 72"/>
            <p:cNvSpPr/>
            <p:nvPr/>
          </p:nvSpPr>
          <p:spPr>
            <a:xfrm>
              <a:off x="1298064" y="991133"/>
              <a:ext cx="156663" cy="100040"/>
            </a:xfrm>
            <a:custGeom>
              <a:avLst/>
              <a:gdLst>
                <a:gd name="connsiteX0" fmla="*/ 0 w 156663"/>
                <a:gd name="connsiteY0" fmla="*/ 73536 h 100040"/>
                <a:gd name="connsiteX1" fmla="*/ 51155 w 156663"/>
                <a:gd name="connsiteY1" fmla="*/ 95916 h 100040"/>
                <a:gd name="connsiteX2" fmla="*/ 156663 w 156663"/>
                <a:gd name="connsiteY2" fmla="*/ 0 h 100040"/>
                <a:gd name="connsiteX3" fmla="*/ 156663 w 156663"/>
                <a:gd name="connsiteY3" fmla="*/ 0 h 1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663" h="100040">
                  <a:moveTo>
                    <a:pt x="0" y="73536"/>
                  </a:moveTo>
                  <a:cubicBezTo>
                    <a:pt x="12522" y="90854"/>
                    <a:pt x="25045" y="108172"/>
                    <a:pt x="51155" y="95916"/>
                  </a:cubicBezTo>
                  <a:cubicBezTo>
                    <a:pt x="77266" y="83660"/>
                    <a:pt x="156663" y="0"/>
                    <a:pt x="156663" y="0"/>
                  </a:cubicBezTo>
                  <a:lnTo>
                    <a:pt x="15666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3056201" y="617901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5 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43.5 ha</a:t>
            </a:r>
            <a:endParaRPr lang="fr-FR" sz="1100" dirty="0"/>
          </a:p>
        </p:txBody>
      </p:sp>
      <p:sp>
        <p:nvSpPr>
          <p:cNvPr id="79" name="ZoneTexte 78"/>
          <p:cNvSpPr txBox="1"/>
          <p:nvPr/>
        </p:nvSpPr>
        <p:spPr>
          <a:xfrm>
            <a:off x="6212706" y="6217224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4 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137</a:t>
            </a:r>
            <a:r>
              <a:rPr lang="fr-FR" sz="1100" dirty="0" smtClean="0"/>
              <a:t> </a:t>
            </a:r>
            <a:r>
              <a:rPr lang="fr-FR" sz="1100" b="1" dirty="0" smtClean="0"/>
              <a:t>ha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9135659" y="6217223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18 km</a:t>
            </a:r>
            <a:endParaRPr lang="fr-FR" sz="1100" dirty="0" smtClean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" r="8610"/>
          <a:stretch/>
        </p:blipFill>
        <p:spPr>
          <a:xfrm>
            <a:off x="3125869" y="1104512"/>
            <a:ext cx="2898230" cy="210109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543" y="3730018"/>
            <a:ext cx="2898231" cy="2094777"/>
          </a:xfrm>
          <a:prstGeom prst="rect">
            <a:avLst/>
          </a:prstGeom>
        </p:spPr>
      </p:pic>
      <p:sp>
        <p:nvSpPr>
          <p:cNvPr id="37" name="Flèche vers le bas 36"/>
          <p:cNvSpPr/>
          <p:nvPr/>
        </p:nvSpPr>
        <p:spPr>
          <a:xfrm>
            <a:off x="4216510" y="3297288"/>
            <a:ext cx="664195" cy="333494"/>
          </a:xfrm>
          <a:prstGeom prst="downArrow">
            <a:avLst/>
          </a:prstGeom>
          <a:noFill/>
          <a:ln w="476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7" b="25626"/>
          <a:stretch/>
        </p:blipFill>
        <p:spPr>
          <a:xfrm>
            <a:off x="74730" y="1109609"/>
            <a:ext cx="2876008" cy="2085654"/>
          </a:xfrm>
          <a:prstGeom prst="rect">
            <a:avLst/>
          </a:prstGeom>
        </p:spPr>
      </p:pic>
      <p:sp>
        <p:nvSpPr>
          <p:cNvPr id="38" name="Flèche vers le bas 37"/>
          <p:cNvSpPr/>
          <p:nvPr/>
        </p:nvSpPr>
        <p:spPr>
          <a:xfrm>
            <a:off x="1178808" y="3297288"/>
            <a:ext cx="664195" cy="333494"/>
          </a:xfrm>
          <a:prstGeom prst="downArrow">
            <a:avLst/>
          </a:prstGeom>
          <a:noFill/>
          <a:ln w="476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7" t="2352" r="10527" b="1883"/>
          <a:stretch/>
        </p:blipFill>
        <p:spPr>
          <a:xfrm>
            <a:off x="61645" y="3734665"/>
            <a:ext cx="2897312" cy="209078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901" y="3730018"/>
            <a:ext cx="2345592" cy="2085155"/>
          </a:xfrm>
          <a:prstGeom prst="rect">
            <a:avLst/>
          </a:prstGeom>
        </p:spPr>
      </p:pic>
      <p:sp>
        <p:nvSpPr>
          <p:cNvPr id="40" name="Flèche vers le bas 39"/>
          <p:cNvSpPr/>
          <p:nvPr/>
        </p:nvSpPr>
        <p:spPr>
          <a:xfrm>
            <a:off x="7254212" y="3297288"/>
            <a:ext cx="664195" cy="333494"/>
          </a:xfrm>
          <a:prstGeom prst="downArrow">
            <a:avLst/>
          </a:prstGeom>
          <a:noFill/>
          <a:ln w="476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124" y="1099880"/>
            <a:ext cx="2335978" cy="209272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659" y="1095621"/>
            <a:ext cx="2787537" cy="2113629"/>
          </a:xfrm>
          <a:prstGeom prst="rect">
            <a:avLst/>
          </a:prstGeom>
        </p:spPr>
      </p:pic>
      <p:pic>
        <p:nvPicPr>
          <p:cNvPr id="47" name="Picture 2" descr="https://cdn-s-www.leprogres.fr/images/94995064-ED9D-4A00-9D6C-DCC3BC6E62D4/NW_raw/title-146229908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5659" y="3719146"/>
            <a:ext cx="2834655" cy="21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èche vers le bas 47"/>
          <p:cNvSpPr/>
          <p:nvPr/>
        </p:nvSpPr>
        <p:spPr>
          <a:xfrm>
            <a:off x="10220888" y="3310117"/>
            <a:ext cx="664195" cy="333494"/>
          </a:xfrm>
          <a:prstGeom prst="downArrow">
            <a:avLst/>
          </a:prstGeom>
          <a:noFill/>
          <a:ln w="476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319529" y="5824602"/>
            <a:ext cx="910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City of Helsinki</a:t>
            </a:r>
            <a:endParaRPr lang="fr-FR" sz="700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6335502" y="3177181"/>
            <a:ext cx="910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City of Helsinki</a:t>
            </a:r>
            <a:endParaRPr lang="fr-FR" sz="700" dirty="0" smtClean="0"/>
          </a:p>
        </p:txBody>
      </p:sp>
      <p:sp>
        <p:nvSpPr>
          <p:cNvPr id="45" name="ZoneTexte 44"/>
          <p:cNvSpPr txBox="1"/>
          <p:nvPr/>
        </p:nvSpPr>
        <p:spPr>
          <a:xfrm>
            <a:off x="9034071" y="3192601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Perry Tak</a:t>
            </a:r>
            <a:endParaRPr lang="fr-FR" sz="700" dirty="0" smtClean="0"/>
          </a:p>
        </p:txBody>
      </p:sp>
      <p:sp>
        <p:nvSpPr>
          <p:cNvPr id="46" name="ZoneTexte 45"/>
          <p:cNvSpPr txBox="1"/>
          <p:nvPr/>
        </p:nvSpPr>
        <p:spPr>
          <a:xfrm>
            <a:off x="9046547" y="5799753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</a:t>
            </a:r>
            <a:r>
              <a:rPr lang="fr-FR" sz="800" dirty="0" err="1" smtClean="0"/>
              <a:t>UrbaLyon</a:t>
            </a:r>
            <a:endParaRPr lang="fr-FR" sz="700" dirty="0" smtClean="0"/>
          </a:p>
        </p:txBody>
      </p:sp>
      <p:sp>
        <p:nvSpPr>
          <p:cNvPr id="49" name="ZoneTexte 48"/>
          <p:cNvSpPr txBox="1"/>
          <p:nvPr/>
        </p:nvSpPr>
        <p:spPr>
          <a:xfrm>
            <a:off x="-8009" y="320560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City of Oslo</a:t>
            </a:r>
            <a:endParaRPr lang="fr-FR" sz="700" dirty="0" smtClean="0"/>
          </a:p>
        </p:txBody>
      </p:sp>
      <p:sp>
        <p:nvSpPr>
          <p:cNvPr id="50" name="ZoneTexte 49"/>
          <p:cNvSpPr txBox="1"/>
          <p:nvPr/>
        </p:nvSpPr>
        <p:spPr>
          <a:xfrm>
            <a:off x="-43151" y="5821608"/>
            <a:ext cx="1160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De </a:t>
            </a:r>
            <a:r>
              <a:rPr lang="fr-FR" sz="800" dirty="0" err="1" smtClean="0"/>
              <a:t>Gayardon</a:t>
            </a:r>
            <a:r>
              <a:rPr lang="fr-FR" sz="800" dirty="0" smtClean="0"/>
              <a:t> Bureau</a:t>
            </a:r>
            <a:endParaRPr lang="fr-FR" sz="700" dirty="0" smtClean="0"/>
          </a:p>
        </p:txBody>
      </p:sp>
      <p:sp>
        <p:nvSpPr>
          <p:cNvPr id="54" name="ZoneTexte 53"/>
          <p:cNvSpPr txBox="1"/>
          <p:nvPr/>
        </p:nvSpPr>
        <p:spPr>
          <a:xfrm>
            <a:off x="3023047" y="5835620"/>
            <a:ext cx="1141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</a:t>
            </a:r>
            <a:r>
              <a:rPr lang="fr-FR" sz="800" dirty="0" err="1" smtClean="0"/>
              <a:t>Perspective.brussels</a:t>
            </a:r>
            <a:endParaRPr lang="fr-FR" sz="700" dirty="0" smtClean="0"/>
          </a:p>
        </p:txBody>
      </p:sp>
      <p:sp>
        <p:nvSpPr>
          <p:cNvPr id="55" name="ZoneTexte 54"/>
          <p:cNvSpPr txBox="1"/>
          <p:nvPr/>
        </p:nvSpPr>
        <p:spPr>
          <a:xfrm>
            <a:off x="3003825" y="3199107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Commune d’Auderghem</a:t>
            </a:r>
            <a:endParaRPr lang="fr-FR" sz="700" dirty="0" smtClean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478" y="6308331"/>
            <a:ext cx="544610" cy="5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0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751" y="3455889"/>
            <a:ext cx="2909905" cy="210084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511" y="6179012"/>
            <a:ext cx="3021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/>
              <a:t>1.4 </a:t>
            </a:r>
            <a:r>
              <a:rPr lang="fr-FR" sz="1100" b="1" dirty="0" smtClean="0"/>
              <a:t>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1100 ha</a:t>
            </a:r>
            <a:endParaRPr lang="fr-FR" sz="11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81" y="3199739"/>
            <a:ext cx="1609011" cy="27826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1AEDB3BC-C25E-4318-93F6-D47E35CAE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81" y="3199739"/>
            <a:ext cx="1909851" cy="2782291"/>
          </a:xfrm>
          <a:prstGeom prst="rect">
            <a:avLst/>
          </a:prstGeom>
        </p:spPr>
      </p:pic>
      <p:pic>
        <p:nvPicPr>
          <p:cNvPr id="29" name="Bilde 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9584" y="3332526"/>
            <a:ext cx="2682998" cy="241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e 42"/>
          <p:cNvGrpSpPr/>
          <p:nvPr/>
        </p:nvGrpSpPr>
        <p:grpSpPr>
          <a:xfrm>
            <a:off x="9230418" y="1112725"/>
            <a:ext cx="2889595" cy="1964661"/>
            <a:chOff x="9257600" y="77531"/>
            <a:chExt cx="3332239" cy="2265619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7600" y="77531"/>
              <a:ext cx="3332239" cy="2265619"/>
            </a:xfrm>
            <a:prstGeom prst="rect">
              <a:avLst/>
            </a:prstGeom>
          </p:spPr>
        </p:pic>
        <p:sp>
          <p:nvSpPr>
            <p:cNvPr id="45" name="Forme libre 44"/>
            <p:cNvSpPr/>
            <p:nvPr/>
          </p:nvSpPr>
          <p:spPr>
            <a:xfrm>
              <a:off x="10154297" y="431089"/>
              <a:ext cx="506117" cy="1268699"/>
            </a:xfrm>
            <a:custGeom>
              <a:avLst/>
              <a:gdLst>
                <a:gd name="connsiteX0" fmla="*/ 0 w 762722"/>
                <a:gd name="connsiteY0" fmla="*/ 0 h 1876470"/>
                <a:gd name="connsiteX1" fmla="*/ 91006 w 762722"/>
                <a:gd name="connsiteY1" fmla="*/ 177680 h 1876470"/>
                <a:gd name="connsiteX2" fmla="*/ 117008 w 762722"/>
                <a:gd name="connsiteY2" fmla="*/ 377028 h 1876470"/>
                <a:gd name="connsiteX3" fmla="*/ 221016 w 762722"/>
                <a:gd name="connsiteY3" fmla="*/ 563375 h 1876470"/>
                <a:gd name="connsiteX4" fmla="*/ 290354 w 762722"/>
                <a:gd name="connsiteY4" fmla="*/ 667382 h 1876470"/>
                <a:gd name="connsiteX5" fmla="*/ 238350 w 762722"/>
                <a:gd name="connsiteY5" fmla="*/ 771390 h 1876470"/>
                <a:gd name="connsiteX6" fmla="*/ 273020 w 762722"/>
                <a:gd name="connsiteY6" fmla="*/ 840728 h 1876470"/>
                <a:gd name="connsiteX7" fmla="*/ 693384 w 762722"/>
                <a:gd name="connsiteY7" fmla="*/ 1187420 h 1876470"/>
                <a:gd name="connsiteX8" fmla="*/ 702051 w 762722"/>
                <a:gd name="connsiteY8" fmla="*/ 1239424 h 1876470"/>
                <a:gd name="connsiteX9" fmla="*/ 580709 w 762722"/>
                <a:gd name="connsiteY9" fmla="*/ 1421437 h 1876470"/>
                <a:gd name="connsiteX10" fmla="*/ 580709 w 762722"/>
                <a:gd name="connsiteY10" fmla="*/ 1499443 h 1876470"/>
                <a:gd name="connsiteX11" fmla="*/ 602377 w 762722"/>
                <a:gd name="connsiteY11" fmla="*/ 1607784 h 1876470"/>
                <a:gd name="connsiteX12" fmla="*/ 693384 w 762722"/>
                <a:gd name="connsiteY12" fmla="*/ 1711792 h 1876470"/>
                <a:gd name="connsiteX13" fmla="*/ 749721 w 762722"/>
                <a:gd name="connsiteY13" fmla="*/ 1781130 h 1876470"/>
                <a:gd name="connsiteX14" fmla="*/ 762722 w 762722"/>
                <a:gd name="connsiteY14" fmla="*/ 1876470 h 187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722" h="1876470">
                  <a:moveTo>
                    <a:pt x="0" y="0"/>
                  </a:moveTo>
                  <a:cubicBezTo>
                    <a:pt x="35752" y="57421"/>
                    <a:pt x="71505" y="114842"/>
                    <a:pt x="91006" y="177680"/>
                  </a:cubicBezTo>
                  <a:cubicBezTo>
                    <a:pt x="110507" y="240518"/>
                    <a:pt x="95340" y="312745"/>
                    <a:pt x="117008" y="377028"/>
                  </a:cubicBezTo>
                  <a:cubicBezTo>
                    <a:pt x="138676" y="441311"/>
                    <a:pt x="192125" y="514983"/>
                    <a:pt x="221016" y="563375"/>
                  </a:cubicBezTo>
                  <a:cubicBezTo>
                    <a:pt x="249907" y="611767"/>
                    <a:pt x="287465" y="632713"/>
                    <a:pt x="290354" y="667382"/>
                  </a:cubicBezTo>
                  <a:cubicBezTo>
                    <a:pt x="293243" y="702051"/>
                    <a:pt x="241239" y="742499"/>
                    <a:pt x="238350" y="771390"/>
                  </a:cubicBezTo>
                  <a:cubicBezTo>
                    <a:pt x="235461" y="800281"/>
                    <a:pt x="197181" y="771390"/>
                    <a:pt x="273020" y="840728"/>
                  </a:cubicBezTo>
                  <a:cubicBezTo>
                    <a:pt x="348859" y="910066"/>
                    <a:pt x="621879" y="1120971"/>
                    <a:pt x="693384" y="1187420"/>
                  </a:cubicBezTo>
                  <a:cubicBezTo>
                    <a:pt x="764889" y="1253869"/>
                    <a:pt x="720830" y="1200421"/>
                    <a:pt x="702051" y="1239424"/>
                  </a:cubicBezTo>
                  <a:cubicBezTo>
                    <a:pt x="683272" y="1278427"/>
                    <a:pt x="600933" y="1378101"/>
                    <a:pt x="580709" y="1421437"/>
                  </a:cubicBezTo>
                  <a:cubicBezTo>
                    <a:pt x="560485" y="1464773"/>
                    <a:pt x="577098" y="1468385"/>
                    <a:pt x="580709" y="1499443"/>
                  </a:cubicBezTo>
                  <a:cubicBezTo>
                    <a:pt x="584320" y="1530501"/>
                    <a:pt x="583598" y="1572393"/>
                    <a:pt x="602377" y="1607784"/>
                  </a:cubicBezTo>
                  <a:cubicBezTo>
                    <a:pt x="621156" y="1643175"/>
                    <a:pt x="668827" y="1682901"/>
                    <a:pt x="693384" y="1711792"/>
                  </a:cubicBezTo>
                  <a:cubicBezTo>
                    <a:pt x="717941" y="1740683"/>
                    <a:pt x="738165" y="1753684"/>
                    <a:pt x="749721" y="1781130"/>
                  </a:cubicBezTo>
                  <a:cubicBezTo>
                    <a:pt x="761277" y="1808576"/>
                    <a:pt x="762722" y="1876470"/>
                    <a:pt x="762722" y="1876470"/>
                  </a:cubicBezTo>
                </a:path>
              </a:pathLst>
            </a:custGeom>
            <a:noFill/>
            <a:ln w="25400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0155296" y="425990"/>
              <a:ext cx="506117" cy="1268699"/>
            </a:xfrm>
            <a:custGeom>
              <a:avLst/>
              <a:gdLst>
                <a:gd name="connsiteX0" fmla="*/ 0 w 762722"/>
                <a:gd name="connsiteY0" fmla="*/ 0 h 1876470"/>
                <a:gd name="connsiteX1" fmla="*/ 91006 w 762722"/>
                <a:gd name="connsiteY1" fmla="*/ 177680 h 1876470"/>
                <a:gd name="connsiteX2" fmla="*/ 117008 w 762722"/>
                <a:gd name="connsiteY2" fmla="*/ 377028 h 1876470"/>
                <a:gd name="connsiteX3" fmla="*/ 221016 w 762722"/>
                <a:gd name="connsiteY3" fmla="*/ 563375 h 1876470"/>
                <a:gd name="connsiteX4" fmla="*/ 290354 w 762722"/>
                <a:gd name="connsiteY4" fmla="*/ 667382 h 1876470"/>
                <a:gd name="connsiteX5" fmla="*/ 238350 w 762722"/>
                <a:gd name="connsiteY5" fmla="*/ 771390 h 1876470"/>
                <a:gd name="connsiteX6" fmla="*/ 273020 w 762722"/>
                <a:gd name="connsiteY6" fmla="*/ 840728 h 1876470"/>
                <a:gd name="connsiteX7" fmla="*/ 693384 w 762722"/>
                <a:gd name="connsiteY7" fmla="*/ 1187420 h 1876470"/>
                <a:gd name="connsiteX8" fmla="*/ 702051 w 762722"/>
                <a:gd name="connsiteY8" fmla="*/ 1239424 h 1876470"/>
                <a:gd name="connsiteX9" fmla="*/ 580709 w 762722"/>
                <a:gd name="connsiteY9" fmla="*/ 1421437 h 1876470"/>
                <a:gd name="connsiteX10" fmla="*/ 580709 w 762722"/>
                <a:gd name="connsiteY10" fmla="*/ 1499443 h 1876470"/>
                <a:gd name="connsiteX11" fmla="*/ 602377 w 762722"/>
                <a:gd name="connsiteY11" fmla="*/ 1607784 h 1876470"/>
                <a:gd name="connsiteX12" fmla="*/ 693384 w 762722"/>
                <a:gd name="connsiteY12" fmla="*/ 1711792 h 1876470"/>
                <a:gd name="connsiteX13" fmla="*/ 749721 w 762722"/>
                <a:gd name="connsiteY13" fmla="*/ 1781130 h 1876470"/>
                <a:gd name="connsiteX14" fmla="*/ 762722 w 762722"/>
                <a:gd name="connsiteY14" fmla="*/ 1876470 h 187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722" h="1876470">
                  <a:moveTo>
                    <a:pt x="0" y="0"/>
                  </a:moveTo>
                  <a:cubicBezTo>
                    <a:pt x="35752" y="57421"/>
                    <a:pt x="71505" y="114842"/>
                    <a:pt x="91006" y="177680"/>
                  </a:cubicBezTo>
                  <a:cubicBezTo>
                    <a:pt x="110507" y="240518"/>
                    <a:pt x="95340" y="312745"/>
                    <a:pt x="117008" y="377028"/>
                  </a:cubicBezTo>
                  <a:cubicBezTo>
                    <a:pt x="138676" y="441311"/>
                    <a:pt x="192125" y="514983"/>
                    <a:pt x="221016" y="563375"/>
                  </a:cubicBezTo>
                  <a:cubicBezTo>
                    <a:pt x="249907" y="611767"/>
                    <a:pt x="287465" y="632713"/>
                    <a:pt x="290354" y="667382"/>
                  </a:cubicBezTo>
                  <a:cubicBezTo>
                    <a:pt x="293243" y="702051"/>
                    <a:pt x="241239" y="742499"/>
                    <a:pt x="238350" y="771390"/>
                  </a:cubicBezTo>
                  <a:cubicBezTo>
                    <a:pt x="235461" y="800281"/>
                    <a:pt x="197181" y="771390"/>
                    <a:pt x="273020" y="840728"/>
                  </a:cubicBezTo>
                  <a:cubicBezTo>
                    <a:pt x="348859" y="910066"/>
                    <a:pt x="621879" y="1120971"/>
                    <a:pt x="693384" y="1187420"/>
                  </a:cubicBezTo>
                  <a:cubicBezTo>
                    <a:pt x="764889" y="1253869"/>
                    <a:pt x="720830" y="1200421"/>
                    <a:pt x="702051" y="1239424"/>
                  </a:cubicBezTo>
                  <a:cubicBezTo>
                    <a:pt x="683272" y="1278427"/>
                    <a:pt x="600933" y="1378101"/>
                    <a:pt x="580709" y="1421437"/>
                  </a:cubicBezTo>
                  <a:cubicBezTo>
                    <a:pt x="560485" y="1464773"/>
                    <a:pt x="577098" y="1468385"/>
                    <a:pt x="580709" y="1499443"/>
                  </a:cubicBezTo>
                  <a:cubicBezTo>
                    <a:pt x="584320" y="1530501"/>
                    <a:pt x="583598" y="1572393"/>
                    <a:pt x="602377" y="1607784"/>
                  </a:cubicBezTo>
                  <a:cubicBezTo>
                    <a:pt x="621156" y="1643175"/>
                    <a:pt x="668827" y="1682901"/>
                    <a:pt x="693384" y="1711792"/>
                  </a:cubicBezTo>
                  <a:cubicBezTo>
                    <a:pt x="717941" y="1740683"/>
                    <a:pt x="738165" y="1753684"/>
                    <a:pt x="749721" y="1781130"/>
                  </a:cubicBezTo>
                  <a:cubicBezTo>
                    <a:pt x="761277" y="1808576"/>
                    <a:pt x="762722" y="1876470"/>
                    <a:pt x="762722" y="187647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175700" y="1113270"/>
            <a:ext cx="2880969" cy="1966335"/>
            <a:chOff x="5891438" y="2339055"/>
            <a:chExt cx="5006716" cy="3353822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1438" y="2339055"/>
              <a:ext cx="5006716" cy="3353822"/>
            </a:xfrm>
            <a:prstGeom prst="rect">
              <a:avLst/>
            </a:prstGeom>
          </p:spPr>
        </p:pic>
        <p:sp>
          <p:nvSpPr>
            <p:cNvPr id="49" name="Forme libre 48"/>
            <p:cNvSpPr/>
            <p:nvPr/>
          </p:nvSpPr>
          <p:spPr>
            <a:xfrm>
              <a:off x="7918929" y="3878924"/>
              <a:ext cx="132232" cy="647891"/>
            </a:xfrm>
            <a:custGeom>
              <a:avLst/>
              <a:gdLst>
                <a:gd name="connsiteX0" fmla="*/ 100067 w 132232"/>
                <a:gd name="connsiteY0" fmla="*/ 0 h 647891"/>
                <a:gd name="connsiteX1" fmla="*/ 12763 w 132232"/>
                <a:gd name="connsiteY1" fmla="*/ 73519 h 647891"/>
                <a:gd name="connsiteX2" fmla="*/ 8168 w 132232"/>
                <a:gd name="connsiteY2" fmla="*/ 73519 h 647891"/>
                <a:gd name="connsiteX3" fmla="*/ 86282 w 132232"/>
                <a:gd name="connsiteY3" fmla="*/ 170014 h 647891"/>
                <a:gd name="connsiteX4" fmla="*/ 127637 w 132232"/>
                <a:gd name="connsiteY4" fmla="*/ 298673 h 647891"/>
                <a:gd name="connsiteX5" fmla="*/ 95472 w 132232"/>
                <a:gd name="connsiteY5" fmla="*/ 367598 h 647891"/>
                <a:gd name="connsiteX6" fmla="*/ 67902 w 132232"/>
                <a:gd name="connsiteY6" fmla="*/ 454902 h 647891"/>
                <a:gd name="connsiteX7" fmla="*/ 132232 w 132232"/>
                <a:gd name="connsiteY7" fmla="*/ 647891 h 6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2" h="647891">
                  <a:moveTo>
                    <a:pt x="100067" y="0"/>
                  </a:moveTo>
                  <a:lnTo>
                    <a:pt x="12763" y="73519"/>
                  </a:lnTo>
                  <a:cubicBezTo>
                    <a:pt x="-2553" y="85772"/>
                    <a:pt x="-4085" y="57437"/>
                    <a:pt x="8168" y="73519"/>
                  </a:cubicBezTo>
                  <a:cubicBezTo>
                    <a:pt x="20421" y="89602"/>
                    <a:pt x="66371" y="132488"/>
                    <a:pt x="86282" y="170014"/>
                  </a:cubicBezTo>
                  <a:cubicBezTo>
                    <a:pt x="106193" y="207540"/>
                    <a:pt x="126105" y="265742"/>
                    <a:pt x="127637" y="298673"/>
                  </a:cubicBezTo>
                  <a:cubicBezTo>
                    <a:pt x="129169" y="331604"/>
                    <a:pt x="105428" y="341560"/>
                    <a:pt x="95472" y="367598"/>
                  </a:cubicBezTo>
                  <a:cubicBezTo>
                    <a:pt x="85516" y="393636"/>
                    <a:pt x="61775" y="408187"/>
                    <a:pt x="67902" y="454902"/>
                  </a:cubicBezTo>
                  <a:cubicBezTo>
                    <a:pt x="74029" y="501618"/>
                    <a:pt x="103130" y="574754"/>
                    <a:pt x="132232" y="647891"/>
                  </a:cubicBezTo>
                </a:path>
              </a:pathLst>
            </a:custGeom>
            <a:noFill/>
            <a:ln w="25400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7918164" y="3878159"/>
              <a:ext cx="132232" cy="647891"/>
            </a:xfrm>
            <a:custGeom>
              <a:avLst/>
              <a:gdLst>
                <a:gd name="connsiteX0" fmla="*/ 100067 w 132232"/>
                <a:gd name="connsiteY0" fmla="*/ 0 h 647891"/>
                <a:gd name="connsiteX1" fmla="*/ 12763 w 132232"/>
                <a:gd name="connsiteY1" fmla="*/ 73519 h 647891"/>
                <a:gd name="connsiteX2" fmla="*/ 8168 w 132232"/>
                <a:gd name="connsiteY2" fmla="*/ 73519 h 647891"/>
                <a:gd name="connsiteX3" fmla="*/ 86282 w 132232"/>
                <a:gd name="connsiteY3" fmla="*/ 170014 h 647891"/>
                <a:gd name="connsiteX4" fmla="*/ 127637 w 132232"/>
                <a:gd name="connsiteY4" fmla="*/ 298673 h 647891"/>
                <a:gd name="connsiteX5" fmla="*/ 95472 w 132232"/>
                <a:gd name="connsiteY5" fmla="*/ 367598 h 647891"/>
                <a:gd name="connsiteX6" fmla="*/ 67902 w 132232"/>
                <a:gd name="connsiteY6" fmla="*/ 454902 h 647891"/>
                <a:gd name="connsiteX7" fmla="*/ 132232 w 132232"/>
                <a:gd name="connsiteY7" fmla="*/ 647891 h 6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2" h="647891">
                  <a:moveTo>
                    <a:pt x="100067" y="0"/>
                  </a:moveTo>
                  <a:lnTo>
                    <a:pt x="12763" y="73519"/>
                  </a:lnTo>
                  <a:cubicBezTo>
                    <a:pt x="-2553" y="85772"/>
                    <a:pt x="-4085" y="57437"/>
                    <a:pt x="8168" y="73519"/>
                  </a:cubicBezTo>
                  <a:cubicBezTo>
                    <a:pt x="20421" y="89602"/>
                    <a:pt x="66371" y="132488"/>
                    <a:pt x="86282" y="170014"/>
                  </a:cubicBezTo>
                  <a:cubicBezTo>
                    <a:pt x="106193" y="207540"/>
                    <a:pt x="126105" y="265742"/>
                    <a:pt x="127637" y="298673"/>
                  </a:cubicBezTo>
                  <a:cubicBezTo>
                    <a:pt x="129169" y="331604"/>
                    <a:pt x="105428" y="341560"/>
                    <a:pt x="95472" y="367598"/>
                  </a:cubicBezTo>
                  <a:cubicBezTo>
                    <a:pt x="85516" y="393636"/>
                    <a:pt x="61775" y="408187"/>
                    <a:pt x="67902" y="454902"/>
                  </a:cubicBezTo>
                  <a:cubicBezTo>
                    <a:pt x="74029" y="501618"/>
                    <a:pt x="103130" y="574754"/>
                    <a:pt x="132232" y="64789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119751" y="1104512"/>
            <a:ext cx="2880753" cy="1976926"/>
            <a:chOff x="7621948" y="3087444"/>
            <a:chExt cx="5006340" cy="3371885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948" y="3087444"/>
              <a:ext cx="5006340" cy="3371885"/>
            </a:xfrm>
            <a:prstGeom prst="rect">
              <a:avLst/>
            </a:prstGeom>
          </p:spPr>
        </p:pic>
        <p:sp>
          <p:nvSpPr>
            <p:cNvPr id="53" name="Forme libre 52"/>
            <p:cNvSpPr/>
            <p:nvPr/>
          </p:nvSpPr>
          <p:spPr>
            <a:xfrm>
              <a:off x="10175219" y="4742189"/>
              <a:ext cx="661784" cy="245500"/>
            </a:xfrm>
            <a:custGeom>
              <a:avLst/>
              <a:gdLst>
                <a:gd name="connsiteX0" fmla="*/ 0 w 661784"/>
                <a:gd name="connsiteY0" fmla="*/ 0 h 245500"/>
                <a:gd name="connsiteX1" fmla="*/ 35580 w 661784"/>
                <a:gd name="connsiteY1" fmla="*/ 53370 h 245500"/>
                <a:gd name="connsiteX2" fmla="*/ 49812 w 661784"/>
                <a:gd name="connsiteY2" fmla="*/ 53370 h 245500"/>
                <a:gd name="connsiteX3" fmla="*/ 163667 w 661784"/>
                <a:gd name="connsiteY3" fmla="*/ 53370 h 245500"/>
                <a:gd name="connsiteX4" fmla="*/ 327334 w 661784"/>
                <a:gd name="connsiteY4" fmla="*/ 53370 h 245500"/>
                <a:gd name="connsiteX5" fmla="*/ 426957 w 661784"/>
                <a:gd name="connsiteY5" fmla="*/ 88949 h 245500"/>
                <a:gd name="connsiteX6" fmla="*/ 661784 w 661784"/>
                <a:gd name="connsiteY6" fmla="*/ 245500 h 2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784" h="245500">
                  <a:moveTo>
                    <a:pt x="0" y="0"/>
                  </a:moveTo>
                  <a:cubicBezTo>
                    <a:pt x="13639" y="22237"/>
                    <a:pt x="27278" y="44475"/>
                    <a:pt x="35580" y="53370"/>
                  </a:cubicBezTo>
                  <a:cubicBezTo>
                    <a:pt x="43882" y="62265"/>
                    <a:pt x="49812" y="53370"/>
                    <a:pt x="49812" y="53370"/>
                  </a:cubicBezTo>
                  <a:lnTo>
                    <a:pt x="163667" y="53370"/>
                  </a:lnTo>
                  <a:cubicBezTo>
                    <a:pt x="209921" y="53370"/>
                    <a:pt x="283452" y="47440"/>
                    <a:pt x="327334" y="53370"/>
                  </a:cubicBezTo>
                  <a:cubicBezTo>
                    <a:pt x="371216" y="59300"/>
                    <a:pt x="371215" y="56927"/>
                    <a:pt x="426957" y="88949"/>
                  </a:cubicBezTo>
                  <a:cubicBezTo>
                    <a:pt x="482699" y="120971"/>
                    <a:pt x="572241" y="183235"/>
                    <a:pt x="661784" y="245500"/>
                  </a:cubicBezTo>
                </a:path>
              </a:pathLst>
            </a:custGeom>
            <a:noFill/>
            <a:ln w="25400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10175813" y="4742783"/>
              <a:ext cx="661784" cy="245500"/>
            </a:xfrm>
            <a:custGeom>
              <a:avLst/>
              <a:gdLst>
                <a:gd name="connsiteX0" fmla="*/ 0 w 661784"/>
                <a:gd name="connsiteY0" fmla="*/ 0 h 245500"/>
                <a:gd name="connsiteX1" fmla="*/ 35580 w 661784"/>
                <a:gd name="connsiteY1" fmla="*/ 53370 h 245500"/>
                <a:gd name="connsiteX2" fmla="*/ 49812 w 661784"/>
                <a:gd name="connsiteY2" fmla="*/ 53370 h 245500"/>
                <a:gd name="connsiteX3" fmla="*/ 163667 w 661784"/>
                <a:gd name="connsiteY3" fmla="*/ 53370 h 245500"/>
                <a:gd name="connsiteX4" fmla="*/ 327334 w 661784"/>
                <a:gd name="connsiteY4" fmla="*/ 53370 h 245500"/>
                <a:gd name="connsiteX5" fmla="*/ 426957 w 661784"/>
                <a:gd name="connsiteY5" fmla="*/ 88949 h 245500"/>
                <a:gd name="connsiteX6" fmla="*/ 661784 w 661784"/>
                <a:gd name="connsiteY6" fmla="*/ 245500 h 2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784" h="245500">
                  <a:moveTo>
                    <a:pt x="0" y="0"/>
                  </a:moveTo>
                  <a:cubicBezTo>
                    <a:pt x="13639" y="22237"/>
                    <a:pt x="27278" y="44475"/>
                    <a:pt x="35580" y="53370"/>
                  </a:cubicBezTo>
                  <a:cubicBezTo>
                    <a:pt x="43882" y="62265"/>
                    <a:pt x="49812" y="53370"/>
                    <a:pt x="49812" y="53370"/>
                  </a:cubicBezTo>
                  <a:lnTo>
                    <a:pt x="163667" y="53370"/>
                  </a:lnTo>
                  <a:cubicBezTo>
                    <a:pt x="209921" y="53370"/>
                    <a:pt x="283452" y="47440"/>
                    <a:pt x="327334" y="53370"/>
                  </a:cubicBezTo>
                  <a:cubicBezTo>
                    <a:pt x="371216" y="59300"/>
                    <a:pt x="371215" y="56927"/>
                    <a:pt x="426957" y="88949"/>
                  </a:cubicBezTo>
                  <a:cubicBezTo>
                    <a:pt x="482699" y="120971"/>
                    <a:pt x="572241" y="183235"/>
                    <a:pt x="661784" y="24550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7511" y="1109663"/>
            <a:ext cx="2866791" cy="1967724"/>
            <a:chOff x="-336414" y="43920"/>
            <a:chExt cx="3322291" cy="2280373"/>
          </a:xfrm>
        </p:grpSpPr>
        <p:grpSp>
          <p:nvGrpSpPr>
            <p:cNvPr id="72" name="Groupe 71"/>
            <p:cNvGrpSpPr/>
            <p:nvPr/>
          </p:nvGrpSpPr>
          <p:grpSpPr>
            <a:xfrm>
              <a:off x="-336414" y="43920"/>
              <a:ext cx="3322291" cy="2280373"/>
              <a:chOff x="7413862" y="1537919"/>
              <a:chExt cx="5006715" cy="3372787"/>
            </a:xfrm>
          </p:grpSpPr>
          <p:pic>
            <p:nvPicPr>
              <p:cNvPr id="74" name="Image 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13862" y="1537919"/>
                <a:ext cx="5006715" cy="3372787"/>
              </a:xfrm>
              <a:prstGeom prst="rect">
                <a:avLst/>
              </a:prstGeom>
            </p:spPr>
          </p:pic>
          <p:sp>
            <p:nvSpPr>
              <p:cNvPr id="75" name="Forme libre 74"/>
              <p:cNvSpPr/>
              <p:nvPr/>
            </p:nvSpPr>
            <p:spPr>
              <a:xfrm>
                <a:off x="9796585" y="2588888"/>
                <a:ext cx="1359877" cy="486612"/>
              </a:xfrm>
              <a:custGeom>
                <a:avLst/>
                <a:gdLst>
                  <a:gd name="connsiteX0" fmla="*/ 0 w 1359877"/>
                  <a:gd name="connsiteY0" fmla="*/ 423943 h 486612"/>
                  <a:gd name="connsiteX1" fmla="*/ 121138 w 1359877"/>
                  <a:gd name="connsiteY1" fmla="*/ 486466 h 486612"/>
                  <a:gd name="connsiteX2" fmla="*/ 265723 w 1359877"/>
                  <a:gd name="connsiteY2" fmla="*/ 408312 h 486612"/>
                  <a:gd name="connsiteX3" fmla="*/ 300892 w 1359877"/>
                  <a:gd name="connsiteY3" fmla="*/ 310620 h 486612"/>
                  <a:gd name="connsiteX4" fmla="*/ 453292 w 1359877"/>
                  <a:gd name="connsiteY4" fmla="*/ 283266 h 486612"/>
                  <a:gd name="connsiteX5" fmla="*/ 566615 w 1359877"/>
                  <a:gd name="connsiteY5" fmla="*/ 259820 h 486612"/>
                  <a:gd name="connsiteX6" fmla="*/ 695569 w 1359877"/>
                  <a:gd name="connsiteY6" fmla="*/ 201204 h 486612"/>
                  <a:gd name="connsiteX7" fmla="*/ 785446 w 1359877"/>
                  <a:gd name="connsiteY7" fmla="*/ 130866 h 486612"/>
                  <a:gd name="connsiteX8" fmla="*/ 859692 w 1359877"/>
                  <a:gd name="connsiteY8" fmla="*/ 40989 h 486612"/>
                  <a:gd name="connsiteX9" fmla="*/ 906584 w 1359877"/>
                  <a:gd name="connsiteY9" fmla="*/ 5820 h 486612"/>
                  <a:gd name="connsiteX10" fmla="*/ 1019907 w 1359877"/>
                  <a:gd name="connsiteY10" fmla="*/ 1912 h 486612"/>
                  <a:gd name="connsiteX11" fmla="*/ 1094153 w 1359877"/>
                  <a:gd name="connsiteY11" fmla="*/ 25358 h 486612"/>
                  <a:gd name="connsiteX12" fmla="*/ 1195753 w 1359877"/>
                  <a:gd name="connsiteY12" fmla="*/ 37081 h 486612"/>
                  <a:gd name="connsiteX13" fmla="*/ 1254369 w 1359877"/>
                  <a:gd name="connsiteY13" fmla="*/ 48804 h 486612"/>
                  <a:gd name="connsiteX14" fmla="*/ 1359877 w 1359877"/>
                  <a:gd name="connsiteY14" fmla="*/ 99604 h 48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9877" h="486612">
                    <a:moveTo>
                      <a:pt x="0" y="423943"/>
                    </a:moveTo>
                    <a:cubicBezTo>
                      <a:pt x="38425" y="456507"/>
                      <a:pt x="76851" y="489071"/>
                      <a:pt x="121138" y="486466"/>
                    </a:cubicBezTo>
                    <a:cubicBezTo>
                      <a:pt x="165425" y="483861"/>
                      <a:pt x="235764" y="437620"/>
                      <a:pt x="265723" y="408312"/>
                    </a:cubicBezTo>
                    <a:cubicBezTo>
                      <a:pt x="295682" y="379004"/>
                      <a:pt x="269631" y="331461"/>
                      <a:pt x="300892" y="310620"/>
                    </a:cubicBezTo>
                    <a:cubicBezTo>
                      <a:pt x="332153" y="289779"/>
                      <a:pt x="409005" y="291733"/>
                      <a:pt x="453292" y="283266"/>
                    </a:cubicBezTo>
                    <a:cubicBezTo>
                      <a:pt x="497579" y="274799"/>
                      <a:pt x="526236" y="273497"/>
                      <a:pt x="566615" y="259820"/>
                    </a:cubicBezTo>
                    <a:cubicBezTo>
                      <a:pt x="606995" y="246143"/>
                      <a:pt x="659097" y="222696"/>
                      <a:pt x="695569" y="201204"/>
                    </a:cubicBezTo>
                    <a:cubicBezTo>
                      <a:pt x="732041" y="179712"/>
                      <a:pt x="758092" y="157568"/>
                      <a:pt x="785446" y="130866"/>
                    </a:cubicBezTo>
                    <a:cubicBezTo>
                      <a:pt x="812800" y="104164"/>
                      <a:pt x="839502" y="61830"/>
                      <a:pt x="859692" y="40989"/>
                    </a:cubicBezTo>
                    <a:cubicBezTo>
                      <a:pt x="879882" y="20148"/>
                      <a:pt x="879882" y="12333"/>
                      <a:pt x="906584" y="5820"/>
                    </a:cubicBezTo>
                    <a:cubicBezTo>
                      <a:pt x="933287" y="-693"/>
                      <a:pt x="988646" y="-1344"/>
                      <a:pt x="1019907" y="1912"/>
                    </a:cubicBezTo>
                    <a:cubicBezTo>
                      <a:pt x="1051168" y="5168"/>
                      <a:pt x="1064845" y="19497"/>
                      <a:pt x="1094153" y="25358"/>
                    </a:cubicBezTo>
                    <a:cubicBezTo>
                      <a:pt x="1123461" y="31219"/>
                      <a:pt x="1169050" y="33173"/>
                      <a:pt x="1195753" y="37081"/>
                    </a:cubicBezTo>
                    <a:cubicBezTo>
                      <a:pt x="1222456" y="40989"/>
                      <a:pt x="1227015" y="38384"/>
                      <a:pt x="1254369" y="48804"/>
                    </a:cubicBezTo>
                    <a:cubicBezTo>
                      <a:pt x="1281723" y="59224"/>
                      <a:pt x="1320800" y="79414"/>
                      <a:pt x="1359877" y="99604"/>
                    </a:cubicBezTo>
                  </a:path>
                </a:pathLst>
              </a:custGeom>
              <a:noFill/>
              <a:ln w="254000">
                <a:solidFill>
                  <a:srgbClr val="FFC000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 75"/>
              <p:cNvSpPr/>
              <p:nvPr/>
            </p:nvSpPr>
            <p:spPr>
              <a:xfrm>
                <a:off x="10210799" y="2587743"/>
                <a:ext cx="961293" cy="288320"/>
              </a:xfrm>
              <a:custGeom>
                <a:avLst/>
                <a:gdLst>
                  <a:gd name="connsiteX0" fmla="*/ 0 w 1019907"/>
                  <a:gd name="connsiteY0" fmla="*/ 300043 h 300043"/>
                  <a:gd name="connsiteX1" fmla="*/ 230553 w 1019907"/>
                  <a:gd name="connsiteY1" fmla="*/ 249243 h 300043"/>
                  <a:gd name="connsiteX2" fmla="*/ 414215 w 1019907"/>
                  <a:gd name="connsiteY2" fmla="*/ 116381 h 300043"/>
                  <a:gd name="connsiteX3" fmla="*/ 480646 w 1019907"/>
                  <a:gd name="connsiteY3" fmla="*/ 42135 h 300043"/>
                  <a:gd name="connsiteX4" fmla="*/ 515815 w 1019907"/>
                  <a:gd name="connsiteY4" fmla="*/ 3058 h 300043"/>
                  <a:gd name="connsiteX5" fmla="*/ 633046 w 1019907"/>
                  <a:gd name="connsiteY5" fmla="*/ 6966 h 300043"/>
                  <a:gd name="connsiteX6" fmla="*/ 762000 w 1019907"/>
                  <a:gd name="connsiteY6" fmla="*/ 42135 h 300043"/>
                  <a:gd name="connsiteX7" fmla="*/ 832338 w 1019907"/>
                  <a:gd name="connsiteY7" fmla="*/ 42135 h 300043"/>
                  <a:gd name="connsiteX8" fmla="*/ 926123 w 1019907"/>
                  <a:gd name="connsiteY8" fmla="*/ 69489 h 300043"/>
                  <a:gd name="connsiteX9" fmla="*/ 1019907 w 1019907"/>
                  <a:gd name="connsiteY9" fmla="*/ 112473 h 30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907" h="300043">
                    <a:moveTo>
                      <a:pt x="0" y="300043"/>
                    </a:moveTo>
                    <a:cubicBezTo>
                      <a:pt x="80758" y="289948"/>
                      <a:pt x="161517" y="279853"/>
                      <a:pt x="230553" y="249243"/>
                    </a:cubicBezTo>
                    <a:cubicBezTo>
                      <a:pt x="299589" y="218633"/>
                      <a:pt x="372533" y="150899"/>
                      <a:pt x="414215" y="116381"/>
                    </a:cubicBezTo>
                    <a:cubicBezTo>
                      <a:pt x="455897" y="81863"/>
                      <a:pt x="480646" y="42135"/>
                      <a:pt x="480646" y="42135"/>
                    </a:cubicBezTo>
                    <a:cubicBezTo>
                      <a:pt x="497579" y="23248"/>
                      <a:pt x="490415" y="8919"/>
                      <a:pt x="515815" y="3058"/>
                    </a:cubicBezTo>
                    <a:cubicBezTo>
                      <a:pt x="541215" y="-2803"/>
                      <a:pt x="592015" y="453"/>
                      <a:pt x="633046" y="6966"/>
                    </a:cubicBezTo>
                    <a:cubicBezTo>
                      <a:pt x="674077" y="13479"/>
                      <a:pt x="728785" y="36274"/>
                      <a:pt x="762000" y="42135"/>
                    </a:cubicBezTo>
                    <a:cubicBezTo>
                      <a:pt x="795215" y="47996"/>
                      <a:pt x="804984" y="37576"/>
                      <a:pt x="832338" y="42135"/>
                    </a:cubicBezTo>
                    <a:cubicBezTo>
                      <a:pt x="859692" y="46694"/>
                      <a:pt x="894862" y="57766"/>
                      <a:pt x="926123" y="69489"/>
                    </a:cubicBezTo>
                    <a:cubicBezTo>
                      <a:pt x="957385" y="81212"/>
                      <a:pt x="988646" y="96842"/>
                      <a:pt x="1019907" y="112473"/>
                    </a:cubicBezTo>
                  </a:path>
                </a:pathLst>
              </a:custGeom>
              <a:noFill/>
              <a:ln w="635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3" name="Forme libre 72"/>
            <p:cNvSpPr/>
            <p:nvPr/>
          </p:nvSpPr>
          <p:spPr>
            <a:xfrm>
              <a:off x="1298064" y="991133"/>
              <a:ext cx="156663" cy="100040"/>
            </a:xfrm>
            <a:custGeom>
              <a:avLst/>
              <a:gdLst>
                <a:gd name="connsiteX0" fmla="*/ 0 w 156663"/>
                <a:gd name="connsiteY0" fmla="*/ 73536 h 100040"/>
                <a:gd name="connsiteX1" fmla="*/ 51155 w 156663"/>
                <a:gd name="connsiteY1" fmla="*/ 95916 h 100040"/>
                <a:gd name="connsiteX2" fmla="*/ 156663 w 156663"/>
                <a:gd name="connsiteY2" fmla="*/ 0 h 100040"/>
                <a:gd name="connsiteX3" fmla="*/ 156663 w 156663"/>
                <a:gd name="connsiteY3" fmla="*/ 0 h 1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663" h="100040">
                  <a:moveTo>
                    <a:pt x="0" y="73536"/>
                  </a:moveTo>
                  <a:cubicBezTo>
                    <a:pt x="12522" y="90854"/>
                    <a:pt x="25045" y="108172"/>
                    <a:pt x="51155" y="95916"/>
                  </a:cubicBezTo>
                  <a:cubicBezTo>
                    <a:pt x="77266" y="83660"/>
                    <a:pt x="156663" y="0"/>
                    <a:pt x="156663" y="0"/>
                  </a:cubicBezTo>
                  <a:lnTo>
                    <a:pt x="15666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3056201" y="617901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5 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43.5 ha</a:t>
            </a:r>
            <a:endParaRPr lang="fr-FR" sz="1100" dirty="0"/>
          </a:p>
        </p:txBody>
      </p:sp>
      <p:sp>
        <p:nvSpPr>
          <p:cNvPr id="79" name="ZoneTexte 78"/>
          <p:cNvSpPr txBox="1"/>
          <p:nvPr/>
        </p:nvSpPr>
        <p:spPr>
          <a:xfrm>
            <a:off x="6212706" y="6217224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4 km</a:t>
            </a:r>
            <a:endParaRPr lang="fr-FR" sz="1100" dirty="0" smtClean="0"/>
          </a:p>
          <a:p>
            <a:r>
              <a:rPr lang="fr-FR" sz="1100" dirty="0" smtClean="0"/>
              <a:t>Surface area of the </a:t>
            </a:r>
            <a:r>
              <a:rPr lang="fr-FR" sz="1100" dirty="0" err="1" smtClean="0"/>
              <a:t>regeneration</a:t>
            </a:r>
            <a:r>
              <a:rPr lang="fr-FR" sz="1100" dirty="0" smtClean="0"/>
              <a:t>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: </a:t>
            </a:r>
            <a:r>
              <a:rPr lang="fr-FR" sz="1100" b="1" dirty="0" smtClean="0"/>
              <a:t>137</a:t>
            </a:r>
            <a:r>
              <a:rPr lang="fr-FR" sz="1100" dirty="0" smtClean="0"/>
              <a:t> </a:t>
            </a:r>
            <a:r>
              <a:rPr lang="fr-FR" sz="1100" b="1" dirty="0" smtClean="0"/>
              <a:t>ha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9135659" y="6217223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Road section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transformed</a:t>
            </a:r>
            <a:r>
              <a:rPr lang="fr-FR" sz="1100" dirty="0" smtClean="0"/>
              <a:t>: </a:t>
            </a:r>
            <a:r>
              <a:rPr lang="fr-FR" sz="1100" b="1" dirty="0" smtClean="0"/>
              <a:t>18 km</a:t>
            </a:r>
            <a:endParaRPr lang="fr-FR" sz="1100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211256" y="5899448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City of Oslo</a:t>
            </a:r>
            <a:endParaRPr lang="fr-FR" sz="700" dirty="0" smtClean="0"/>
          </a:p>
        </p:txBody>
      </p:sp>
      <p:sp>
        <p:nvSpPr>
          <p:cNvPr id="36" name="ZoneTexte 35"/>
          <p:cNvSpPr txBox="1"/>
          <p:nvPr/>
        </p:nvSpPr>
        <p:spPr>
          <a:xfrm>
            <a:off x="3060045" y="5878342"/>
            <a:ext cx="1143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</a:t>
            </a:r>
            <a:r>
              <a:rPr lang="fr-FR" sz="800" dirty="0" err="1" smtClean="0"/>
              <a:t>Perspective.Brussels</a:t>
            </a:r>
            <a:endParaRPr lang="fr-FR" sz="700" dirty="0" smtClean="0"/>
          </a:p>
        </p:txBody>
      </p:sp>
      <p:sp>
        <p:nvSpPr>
          <p:cNvPr id="37" name="ZoneTexte 36"/>
          <p:cNvSpPr txBox="1"/>
          <p:nvPr/>
        </p:nvSpPr>
        <p:spPr>
          <a:xfrm>
            <a:off x="6775535" y="5964959"/>
            <a:ext cx="910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City of Helsinki</a:t>
            </a:r>
            <a:endParaRPr lang="fr-FR" sz="700" dirty="0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9610750" y="5969977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 </a:t>
            </a:r>
            <a:r>
              <a:rPr lang="fr-FR" sz="800" dirty="0" err="1" smtClean="0"/>
              <a:t>UrbaLyon</a:t>
            </a:r>
            <a:endParaRPr lang="fr-FR" sz="700" dirty="0" smtClean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478" y="6308331"/>
            <a:ext cx="544610" cy="519324"/>
          </a:xfrm>
          <a:prstGeom prst="rect">
            <a:avLst/>
          </a:prstGeom>
        </p:spPr>
      </p:pic>
      <p:sp>
        <p:nvSpPr>
          <p:cNvPr id="40" name="Espace réservé du contenu 3"/>
          <p:cNvSpPr txBox="1">
            <a:spLocks/>
          </p:cNvSpPr>
          <p:nvPr/>
        </p:nvSpPr>
        <p:spPr>
          <a:xfrm>
            <a:off x="17470" y="30244"/>
            <a:ext cx="11766987" cy="252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  <a:defRPr/>
            </a:pPr>
            <a:r>
              <a:rPr lang="fr-FR" b="1" dirty="0" smtClean="0">
                <a:latin typeface="Arial Narrow" panose="020B0606020202030204" pitchFamily="34" charset="0"/>
              </a:rPr>
              <a:t>TRANSFORMING </a:t>
            </a:r>
            <a:r>
              <a:rPr lang="fr-FR" b="1" dirty="0" smtClean="0">
                <a:latin typeface="Arial Narrow" panose="020B0606020202030204" pitchFamily="34" charset="0"/>
              </a:rPr>
              <a:t>HIGHWAYS:A KEY TO LOW CARBON LIVEABLE CITY-REGIONS    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30547" y="520609"/>
            <a:ext cx="299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Brussels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Delta </a:t>
            </a:r>
            <a:r>
              <a:rPr lang="fr-FR" dirty="0" err="1" smtClean="0">
                <a:latin typeface="Arial Narrow" panose="020B0606020202030204" pitchFamily="34" charset="0"/>
              </a:rPr>
              <a:t>Herrmann-Debroux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445" y="505479"/>
            <a:ext cx="286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Oslo </a:t>
            </a:r>
            <a:endParaRPr lang="fr-FR" b="1" dirty="0">
              <a:latin typeface="Arial Narrow" panose="020B0606020202030204" pitchFamily="34" charset="0"/>
            </a:endParaRPr>
          </a:p>
          <a:p>
            <a:r>
              <a:rPr lang="fr-FR" dirty="0" err="1" smtClean="0">
                <a:latin typeface="Arial Narrow" panose="020B0606020202030204" pitchFamily="34" charset="0"/>
              </a:rPr>
              <a:t>Østre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Aker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vei</a:t>
            </a:r>
            <a:r>
              <a:rPr lang="fr-FR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93516" y="525005"/>
            <a:ext cx="254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Helsinki </a:t>
            </a:r>
            <a:r>
              <a:rPr lang="fr-FR" dirty="0" smtClean="0">
                <a:latin typeface="Arial Narrow" panose="020B0606020202030204" pitchFamily="34" charset="0"/>
              </a:rPr>
              <a:t>Vihdintie/</a:t>
            </a:r>
            <a:r>
              <a:rPr lang="fr-FR" dirty="0" err="1" smtClean="0">
                <a:latin typeface="Arial Narrow" panose="020B0606020202030204" pitchFamily="34" charset="0"/>
              </a:rPr>
              <a:t>Huopalahdentie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35659" y="523081"/>
            <a:ext cx="299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Lyon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M6/M7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endParaRPr lang="fr-FR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54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53592" y="1414272"/>
            <a:ext cx="3586480" cy="327152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02512" y="2064512"/>
            <a:ext cx="154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Amsterdam</a:t>
            </a:r>
          </a:p>
          <a:p>
            <a:r>
              <a:rPr lang="fr-FR" sz="2000" b="1" dirty="0" smtClean="0">
                <a:solidFill>
                  <a:srgbClr val="7030A0"/>
                </a:solidFill>
              </a:rPr>
              <a:t>Düsseldorf</a:t>
            </a:r>
          </a:p>
          <a:p>
            <a:r>
              <a:rPr lang="fr-FR" sz="2000" b="1" dirty="0" err="1" smtClean="0">
                <a:solidFill>
                  <a:srgbClr val="7030A0"/>
                </a:solidFill>
              </a:rPr>
              <a:t>Prag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r>
              <a:rPr lang="fr-FR" sz="2000" b="1" dirty="0" smtClean="0">
                <a:solidFill>
                  <a:srgbClr val="7030A0"/>
                </a:solidFill>
              </a:rPr>
              <a:t>Vilnius</a:t>
            </a:r>
          </a:p>
          <a:p>
            <a:r>
              <a:rPr lang="fr-FR" sz="2000" b="1" dirty="0" smtClean="0">
                <a:solidFill>
                  <a:srgbClr val="7030A0"/>
                </a:solidFill>
              </a:rPr>
              <a:t>Utrecht</a:t>
            </a:r>
          </a:p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007276" y="3243756"/>
            <a:ext cx="3065526" cy="3483972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7958" y="4727092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Amsterdam VA</a:t>
            </a: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Gdansk-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Gdnya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GGSMA</a:t>
            </a: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Krakow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KMA </a:t>
            </a:r>
            <a:endParaRPr lang="fr-F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Paris MGP </a:t>
            </a: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Manchester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TfGM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Thessaloniki MDAT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53999" y="1727665"/>
            <a:ext cx="3129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 smtClean="0">
                <a:solidFill>
                  <a:srgbClr val="FF0000"/>
                </a:solidFill>
              </a:rPr>
              <a:t>Birmingham</a:t>
            </a:r>
          </a:p>
          <a:p>
            <a:r>
              <a:rPr lang="fr-FR" sz="2200" b="1" i="1" dirty="0" err="1" smtClean="0">
                <a:solidFill>
                  <a:srgbClr val="FF0000"/>
                </a:solidFill>
              </a:rPr>
              <a:t>Lisbon</a:t>
            </a:r>
            <a:r>
              <a:rPr lang="fr-FR" sz="2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200" b="1" i="1" dirty="0" smtClean="0">
                <a:solidFill>
                  <a:srgbClr val="FF0000"/>
                </a:solidFill>
              </a:rPr>
              <a:t>Rotterdam</a:t>
            </a:r>
          </a:p>
          <a:p>
            <a:r>
              <a:rPr lang="fr-FR" sz="2200" b="1" i="1" dirty="0" smtClean="0">
                <a:solidFill>
                  <a:srgbClr val="FF0000"/>
                </a:solidFill>
              </a:rPr>
              <a:t>Frankfurt</a:t>
            </a:r>
          </a:p>
          <a:p>
            <a:endParaRPr lang="fr-FR" sz="22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773421" y="1414272"/>
            <a:ext cx="5881205" cy="3271520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-373066" y="4778641"/>
            <a:ext cx="642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7030A0"/>
                </a:solidFill>
              </a:rPr>
              <a:t>URBAN REGENERATION IN THE CITY FRINGE </a:t>
            </a:r>
            <a:endParaRPr lang="fr-FR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EUROCITIES </a:t>
            </a:r>
            <a:r>
              <a:rPr lang="fr-FR" sz="2000" b="1" dirty="0" smtClean="0">
                <a:solidFill>
                  <a:srgbClr val="7030A0"/>
                </a:solidFill>
              </a:rPr>
              <a:t>WORKING GROUP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08710" y="813066"/>
            <a:ext cx="84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FROM ROADS TO </a:t>
            </a:r>
            <a:r>
              <a:rPr lang="en-US" sz="2800" b="1" i="1" dirty="0" smtClean="0">
                <a:solidFill>
                  <a:srgbClr val="FF0000"/>
                </a:solidFill>
              </a:rPr>
              <a:t>STREETS </a:t>
            </a:r>
            <a:r>
              <a:rPr lang="en-US" sz="2800" b="1" dirty="0" smtClean="0">
                <a:solidFill>
                  <a:srgbClr val="FF0000"/>
                </a:solidFill>
              </a:rPr>
              <a:t>METREX </a:t>
            </a:r>
            <a:r>
              <a:rPr lang="en-US" sz="2800" b="1" dirty="0" smtClean="0">
                <a:solidFill>
                  <a:srgbClr val="FF0000"/>
                </a:solidFill>
              </a:rPr>
              <a:t>EXPERT GROUP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6832" y="1647952"/>
            <a:ext cx="5547155" cy="2870304"/>
          </a:xfrm>
          <a:prstGeom prst="round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39872" y="2115312"/>
            <a:ext cx="17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Oslo</a:t>
            </a:r>
          </a:p>
          <a:p>
            <a:r>
              <a:rPr lang="fr-FR" sz="2000" b="1" dirty="0" smtClean="0"/>
              <a:t>Brussels</a:t>
            </a:r>
          </a:p>
          <a:p>
            <a:endParaRPr lang="fr-FR" sz="2000" b="1" dirty="0" smtClean="0"/>
          </a:p>
          <a:p>
            <a:endParaRPr lang="fr-FR" sz="2000" b="1" i="1" dirty="0" smtClean="0"/>
          </a:p>
          <a:p>
            <a:r>
              <a:rPr lang="fr-FR" sz="2000" b="1" i="1" dirty="0" err="1" smtClean="0"/>
              <a:t>Gothenburg</a:t>
            </a:r>
            <a:endParaRPr lang="fr-FR" sz="2000" b="1" i="1" dirty="0" smtClean="0"/>
          </a:p>
          <a:p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795012" y="2115312"/>
            <a:ext cx="154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Helsinki</a:t>
            </a:r>
          </a:p>
          <a:p>
            <a:r>
              <a:rPr lang="fr-FR" sz="2000" b="1" dirty="0"/>
              <a:t>Lyon </a:t>
            </a:r>
          </a:p>
          <a:p>
            <a:endParaRPr lang="fr-FR" sz="2000" b="1" i="1" dirty="0" smtClean="0"/>
          </a:p>
          <a:p>
            <a:r>
              <a:rPr lang="fr-FR" sz="2000" b="1" i="1" dirty="0" err="1" smtClean="0"/>
              <a:t>Warsaw</a:t>
            </a:r>
            <a:r>
              <a:rPr lang="fr-FR" sz="2000" b="1" i="1" dirty="0" smtClean="0"/>
              <a:t> </a:t>
            </a:r>
            <a:endParaRPr lang="fr-FR" sz="2000" b="1" i="1" dirty="0" smtClean="0"/>
          </a:p>
          <a:p>
            <a:r>
              <a:rPr lang="fr-FR" sz="2000" b="1" i="1" dirty="0" smtClean="0"/>
              <a:t>Paris </a:t>
            </a:r>
            <a:endParaRPr lang="fr-FR" sz="2000" b="1" i="1" dirty="0" smtClean="0"/>
          </a:p>
          <a:p>
            <a:r>
              <a:rPr lang="fr-FR" sz="2000" b="1" i="1" dirty="0" smtClean="0"/>
              <a:t>Nantes</a:t>
            </a:r>
            <a:endParaRPr lang="fr-FR" sz="20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75324" y="3360913"/>
            <a:ext cx="1846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Barcelona AMB</a:t>
            </a:r>
          </a:p>
          <a:p>
            <a:r>
              <a:rPr lang="fr-FR" sz="2000" b="1" i="1" dirty="0" smtClean="0"/>
              <a:t>Porto PMA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969228" y="1698752"/>
            <a:ext cx="5295849" cy="492443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dirty="0" smtClean="0"/>
              <a:t>FROM ROADS TO STREETS </a:t>
            </a:r>
            <a:r>
              <a:rPr lang="fr-FR" sz="2600" b="1" dirty="0" smtClean="0"/>
              <a:t>RESEARCH </a:t>
            </a:r>
            <a:endParaRPr lang="fr-FR" sz="2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9223736" y="4786896"/>
            <a:ext cx="1975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URBACT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</a:rPr>
              <a:t> RICONNECT</a:t>
            </a: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NETWORK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Espace réservé du contenu 3"/>
          <p:cNvSpPr txBox="1">
            <a:spLocks/>
          </p:cNvSpPr>
          <p:nvPr/>
        </p:nvSpPr>
        <p:spPr>
          <a:xfrm>
            <a:off x="136946" y="16093"/>
            <a:ext cx="11421705" cy="4943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buNone/>
            </a:pPr>
            <a:r>
              <a:rPr lang="fr-FR" sz="3000" b="1" dirty="0" smtClean="0">
                <a:latin typeface="Arial Narrow" panose="020B0606020202030204" pitchFamily="34" charset="0"/>
              </a:rPr>
              <a:t>3-Networks Learning </a:t>
            </a:r>
            <a:r>
              <a:rPr lang="fr-FR" sz="3000" b="1" dirty="0">
                <a:latin typeface="Arial Narrow" panose="020B0606020202030204" pitchFamily="34" charset="0"/>
              </a:rPr>
              <a:t>Platform </a:t>
            </a:r>
            <a:r>
              <a: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METREX </a:t>
            </a:r>
            <a:r>
              <a:rPr lang="fr-F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EUROCITIES + </a:t>
            </a:r>
            <a:r>
              <a:rPr lang="fr-F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URBACT</a:t>
            </a:r>
            <a:endParaRPr lang="fr-FR" sz="3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227"/>
          <a:stretch/>
        </p:blipFill>
        <p:spPr bwMode="auto">
          <a:xfrm>
            <a:off x="588400" y="5240140"/>
            <a:ext cx="448026" cy="91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268" y="5795943"/>
            <a:ext cx="1032787" cy="49721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41" y="1514054"/>
            <a:ext cx="1140107" cy="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300</Words>
  <Application>Microsoft Office PowerPoint</Application>
  <PresentationFormat>Grand écran</PresentationFormat>
  <Paragraphs>85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4_Thème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IAU-IDF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LECROART Paul</dc:creator>
  <cp:lastModifiedBy>LECROART Paul</cp:lastModifiedBy>
  <cp:revision>425</cp:revision>
  <dcterms:created xsi:type="dcterms:W3CDTF">2017-06-27T12:39:14Z</dcterms:created>
  <dcterms:modified xsi:type="dcterms:W3CDTF">2020-06-30T14:55:52Z</dcterms:modified>
</cp:coreProperties>
</file>